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53"/>
  </p:normalViewPr>
  <p:slideViewPr>
    <p:cSldViewPr snapToGrid="0">
      <p:cViewPr varScale="1">
        <p:scale>
          <a:sx n="113" d="100"/>
          <a:sy n="113" d="100"/>
        </p:scale>
        <p:origin x="6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4/16/24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4/16/24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4/16/24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4/16/24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4/16/24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4/16/24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4/16/24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4/16/24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4/16/24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4/16/24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4/16/24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4/16/24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4/16/24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4/16/24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4/16/24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4/16/24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GB"/>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4/16/24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4/16/24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7D24F-DC30-4535-B65D-57A9E212A64D}"/>
              </a:ext>
            </a:extLst>
          </p:cNvPr>
          <p:cNvSpPr>
            <a:spLocks noGrp="1"/>
          </p:cNvSpPr>
          <p:nvPr>
            <p:ph type="ctrTitle"/>
          </p:nvPr>
        </p:nvSpPr>
        <p:spPr/>
        <p:txBody>
          <a:bodyPr/>
          <a:lstStyle/>
          <a:p>
            <a:r>
              <a:rPr lang="en-US" dirty="0"/>
              <a:t>Time series Forecasting </a:t>
            </a:r>
          </a:p>
        </p:txBody>
      </p:sp>
      <p:sp>
        <p:nvSpPr>
          <p:cNvPr id="3" name="Subtitle 2">
            <a:extLst>
              <a:ext uri="{FF2B5EF4-FFF2-40B4-BE49-F238E27FC236}">
                <a16:creationId xmlns:a16="http://schemas.microsoft.com/office/drawing/2014/main" id="{CCACCFF7-E3D4-F4FE-03FC-0C61A57E66E6}"/>
              </a:ext>
            </a:extLst>
          </p:cNvPr>
          <p:cNvSpPr>
            <a:spLocks noGrp="1"/>
          </p:cNvSpPr>
          <p:nvPr>
            <p:ph type="subTitle" idx="1"/>
          </p:nvPr>
        </p:nvSpPr>
        <p:spPr/>
        <p:txBody>
          <a:bodyPr/>
          <a:lstStyle/>
          <a:p>
            <a:r>
              <a:rPr lang="en-US" dirty="0"/>
              <a:t>- Shivani </a:t>
            </a:r>
            <a:r>
              <a:rPr lang="en-US" dirty="0" err="1"/>
              <a:t>jeevan</a:t>
            </a:r>
            <a:r>
              <a:rPr lang="en-US" dirty="0"/>
              <a:t> </a:t>
            </a:r>
          </a:p>
        </p:txBody>
      </p:sp>
    </p:spTree>
    <p:extLst>
      <p:ext uri="{BB962C8B-B14F-4D97-AF65-F5344CB8AC3E}">
        <p14:creationId xmlns:p14="http://schemas.microsoft.com/office/powerpoint/2010/main" val="471145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9FAA9-0B49-1657-161F-C4F202794261}"/>
              </a:ext>
            </a:extLst>
          </p:cNvPr>
          <p:cNvSpPr>
            <a:spLocks noGrp="1"/>
          </p:cNvSpPr>
          <p:nvPr>
            <p:ph type="title"/>
          </p:nvPr>
        </p:nvSpPr>
        <p:spPr/>
        <p:txBody>
          <a:bodyPr/>
          <a:lstStyle/>
          <a:p>
            <a:r>
              <a:rPr lang="en-US" dirty="0"/>
              <a:t>Regression model</a:t>
            </a:r>
          </a:p>
        </p:txBody>
      </p:sp>
      <p:sp>
        <p:nvSpPr>
          <p:cNvPr id="3" name="Content Placeholder 2">
            <a:extLst>
              <a:ext uri="{FF2B5EF4-FFF2-40B4-BE49-F238E27FC236}">
                <a16:creationId xmlns:a16="http://schemas.microsoft.com/office/drawing/2014/main" id="{11D544B6-D7DF-7AE7-7DC2-18D5FD7D0A52}"/>
              </a:ext>
            </a:extLst>
          </p:cNvPr>
          <p:cNvSpPr>
            <a:spLocks noGrp="1"/>
          </p:cNvSpPr>
          <p:nvPr>
            <p:ph idx="1"/>
          </p:nvPr>
        </p:nvSpPr>
        <p:spPr>
          <a:xfrm>
            <a:off x="1653719" y="2603500"/>
            <a:ext cx="3721846" cy="486064"/>
          </a:xfrm>
        </p:spPr>
        <p:txBody>
          <a:bodyPr/>
          <a:lstStyle/>
          <a:p>
            <a:pPr marL="0" indent="0">
              <a:buNone/>
            </a:pPr>
            <a:r>
              <a:rPr lang="en-US" dirty="0"/>
              <a:t>Automatic model</a:t>
            </a:r>
          </a:p>
        </p:txBody>
      </p:sp>
      <p:sp>
        <p:nvSpPr>
          <p:cNvPr id="6" name="TextBox 5">
            <a:extLst>
              <a:ext uri="{FF2B5EF4-FFF2-40B4-BE49-F238E27FC236}">
                <a16:creationId xmlns:a16="http://schemas.microsoft.com/office/drawing/2014/main" id="{FA357726-8A8A-5765-85D1-C6432DA439D3}"/>
              </a:ext>
            </a:extLst>
          </p:cNvPr>
          <p:cNvSpPr txBox="1"/>
          <p:nvPr/>
        </p:nvSpPr>
        <p:spPr>
          <a:xfrm>
            <a:off x="7897091" y="2603500"/>
            <a:ext cx="2784764" cy="369332"/>
          </a:xfrm>
          <a:prstGeom prst="rect">
            <a:avLst/>
          </a:prstGeom>
          <a:noFill/>
        </p:spPr>
        <p:txBody>
          <a:bodyPr wrap="square" rtlCol="0">
            <a:spAutoFit/>
          </a:bodyPr>
          <a:lstStyle/>
          <a:p>
            <a:r>
              <a:rPr lang="en-US" dirty="0"/>
              <a:t>Manual model </a:t>
            </a:r>
          </a:p>
        </p:txBody>
      </p:sp>
      <p:cxnSp>
        <p:nvCxnSpPr>
          <p:cNvPr id="14" name="Straight Connector 13">
            <a:extLst>
              <a:ext uri="{FF2B5EF4-FFF2-40B4-BE49-F238E27FC236}">
                <a16:creationId xmlns:a16="http://schemas.microsoft.com/office/drawing/2014/main" id="{D0F3D44F-AB7F-74FF-D51D-2E7D98D3C52D}"/>
              </a:ext>
            </a:extLst>
          </p:cNvPr>
          <p:cNvCxnSpPr>
            <a:cxnSpLocks/>
          </p:cNvCxnSpPr>
          <p:nvPr/>
        </p:nvCxnSpPr>
        <p:spPr>
          <a:xfrm>
            <a:off x="6218120" y="2603500"/>
            <a:ext cx="0" cy="3897691"/>
          </a:xfrm>
          <a:prstGeom prst="line">
            <a:avLst/>
          </a:prstGeom>
        </p:spPr>
        <p:style>
          <a:lnRef idx="3">
            <a:schemeClr val="dk1"/>
          </a:lnRef>
          <a:fillRef idx="0">
            <a:schemeClr val="dk1"/>
          </a:fillRef>
          <a:effectRef idx="2">
            <a:schemeClr val="dk1"/>
          </a:effectRef>
          <a:fontRef idx="minor">
            <a:schemeClr val="tx1"/>
          </a:fontRef>
        </p:style>
      </p:cxnSp>
      <p:pic>
        <p:nvPicPr>
          <p:cNvPr id="5" name="Picture 4" descr="A graph of a graph of a model&#10;&#10;Description automatically generated with medium confidence">
            <a:extLst>
              <a:ext uri="{FF2B5EF4-FFF2-40B4-BE49-F238E27FC236}">
                <a16:creationId xmlns:a16="http://schemas.microsoft.com/office/drawing/2014/main" id="{13479E20-578C-32B3-7661-C63E5F1843F7}"/>
              </a:ext>
            </a:extLst>
          </p:cNvPr>
          <p:cNvPicPr>
            <a:picLocks noChangeAspect="1"/>
          </p:cNvPicPr>
          <p:nvPr/>
        </p:nvPicPr>
        <p:blipFill rotWithShape="1">
          <a:blip r:embed="rId2"/>
          <a:srcRect r="6640"/>
          <a:stretch/>
        </p:blipFill>
        <p:spPr>
          <a:xfrm>
            <a:off x="6340243" y="2967436"/>
            <a:ext cx="5624532" cy="2390552"/>
          </a:xfrm>
          <a:prstGeom prst="rect">
            <a:avLst/>
          </a:prstGeom>
        </p:spPr>
      </p:pic>
      <p:pic>
        <p:nvPicPr>
          <p:cNvPr id="9" name="Picture 8" descr="A black and white text&#10;&#10;Description automatically generated">
            <a:extLst>
              <a:ext uri="{FF2B5EF4-FFF2-40B4-BE49-F238E27FC236}">
                <a16:creationId xmlns:a16="http://schemas.microsoft.com/office/drawing/2014/main" id="{868E963A-D486-4A26-43D4-153DD391FF04}"/>
              </a:ext>
            </a:extLst>
          </p:cNvPr>
          <p:cNvPicPr>
            <a:picLocks noChangeAspect="1"/>
          </p:cNvPicPr>
          <p:nvPr/>
        </p:nvPicPr>
        <p:blipFill>
          <a:blip r:embed="rId3"/>
          <a:stretch>
            <a:fillRect/>
          </a:stretch>
        </p:blipFill>
        <p:spPr>
          <a:xfrm>
            <a:off x="6629294" y="5495882"/>
            <a:ext cx="5320358" cy="706964"/>
          </a:xfrm>
          <a:prstGeom prst="rect">
            <a:avLst/>
          </a:prstGeom>
        </p:spPr>
      </p:pic>
      <p:pic>
        <p:nvPicPr>
          <p:cNvPr id="15" name="Picture 14" descr="A table with numbers and a few black text&#10;&#10;Description automatically generated">
            <a:extLst>
              <a:ext uri="{FF2B5EF4-FFF2-40B4-BE49-F238E27FC236}">
                <a16:creationId xmlns:a16="http://schemas.microsoft.com/office/drawing/2014/main" id="{92FCFFCC-BFC3-DB6C-C5B6-8000B1ABD7BE}"/>
              </a:ext>
            </a:extLst>
          </p:cNvPr>
          <p:cNvPicPr>
            <a:picLocks noChangeAspect="1"/>
          </p:cNvPicPr>
          <p:nvPr/>
        </p:nvPicPr>
        <p:blipFill rotWithShape="1">
          <a:blip r:embed="rId4"/>
          <a:srcRect t="19683"/>
          <a:stretch/>
        </p:blipFill>
        <p:spPr>
          <a:xfrm>
            <a:off x="304800" y="5756396"/>
            <a:ext cx="5566891" cy="832565"/>
          </a:xfrm>
          <a:prstGeom prst="rect">
            <a:avLst/>
          </a:prstGeom>
        </p:spPr>
      </p:pic>
      <p:pic>
        <p:nvPicPr>
          <p:cNvPr id="17" name="Picture 16" descr="A screenshot of a graph&#10;&#10;Description automatically generated">
            <a:extLst>
              <a:ext uri="{FF2B5EF4-FFF2-40B4-BE49-F238E27FC236}">
                <a16:creationId xmlns:a16="http://schemas.microsoft.com/office/drawing/2014/main" id="{1DCB2CF0-4773-D075-BDF7-F1589D41656E}"/>
              </a:ext>
            </a:extLst>
          </p:cNvPr>
          <p:cNvPicPr>
            <a:picLocks noChangeAspect="1"/>
          </p:cNvPicPr>
          <p:nvPr/>
        </p:nvPicPr>
        <p:blipFill>
          <a:blip r:embed="rId5"/>
          <a:stretch>
            <a:fillRect/>
          </a:stretch>
        </p:blipFill>
        <p:spPr>
          <a:xfrm>
            <a:off x="608939" y="2967436"/>
            <a:ext cx="5262753" cy="1913728"/>
          </a:xfrm>
          <a:prstGeom prst="rect">
            <a:avLst/>
          </a:prstGeom>
        </p:spPr>
      </p:pic>
      <p:pic>
        <p:nvPicPr>
          <p:cNvPr id="18" name="Picture 17" descr="A table with numbers and a few black text&#10;&#10;Description automatically generated with medium confidence">
            <a:extLst>
              <a:ext uri="{FF2B5EF4-FFF2-40B4-BE49-F238E27FC236}">
                <a16:creationId xmlns:a16="http://schemas.microsoft.com/office/drawing/2014/main" id="{18C442EA-3263-60A0-BD20-3193D1CFF69A}"/>
              </a:ext>
            </a:extLst>
          </p:cNvPr>
          <p:cNvPicPr>
            <a:picLocks noChangeAspect="1"/>
          </p:cNvPicPr>
          <p:nvPr/>
        </p:nvPicPr>
        <p:blipFill rotWithShape="1">
          <a:blip r:embed="rId6"/>
          <a:srcRect t="5870" r="2977" b="46844"/>
          <a:stretch/>
        </p:blipFill>
        <p:spPr>
          <a:xfrm>
            <a:off x="304800" y="4997079"/>
            <a:ext cx="5791198" cy="632378"/>
          </a:xfrm>
          <a:prstGeom prst="rect">
            <a:avLst/>
          </a:prstGeom>
        </p:spPr>
      </p:pic>
    </p:spTree>
    <p:extLst>
      <p:ext uri="{BB962C8B-B14F-4D97-AF65-F5344CB8AC3E}">
        <p14:creationId xmlns:p14="http://schemas.microsoft.com/office/powerpoint/2010/main" val="679127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E404-40B4-992A-60F3-D66E03509B65}"/>
              </a:ext>
            </a:extLst>
          </p:cNvPr>
          <p:cNvSpPr>
            <a:spLocks noGrp="1"/>
          </p:cNvSpPr>
          <p:nvPr>
            <p:ph type="title"/>
          </p:nvPr>
        </p:nvSpPr>
        <p:spPr/>
        <p:txBody>
          <a:bodyPr/>
          <a:lstStyle/>
          <a:p>
            <a:r>
              <a:rPr lang="en-US" dirty="0"/>
              <a:t>Neural Network</a:t>
            </a:r>
          </a:p>
        </p:txBody>
      </p:sp>
      <p:pic>
        <p:nvPicPr>
          <p:cNvPr id="5" name="Content Placeholder 4" descr="A screenshot of a graph&#10;&#10;Description automatically generated">
            <a:extLst>
              <a:ext uri="{FF2B5EF4-FFF2-40B4-BE49-F238E27FC236}">
                <a16:creationId xmlns:a16="http://schemas.microsoft.com/office/drawing/2014/main" id="{C053931A-30DF-B316-1518-70D7D34B6B9E}"/>
              </a:ext>
            </a:extLst>
          </p:cNvPr>
          <p:cNvPicPr>
            <a:picLocks noGrp="1" noChangeAspect="1"/>
          </p:cNvPicPr>
          <p:nvPr>
            <p:ph idx="1"/>
          </p:nvPr>
        </p:nvPicPr>
        <p:blipFill>
          <a:blip r:embed="rId2"/>
          <a:stretch>
            <a:fillRect/>
          </a:stretch>
        </p:blipFill>
        <p:spPr>
          <a:xfrm>
            <a:off x="2175499" y="2603500"/>
            <a:ext cx="7494974" cy="3773602"/>
          </a:xfrm>
        </p:spPr>
      </p:pic>
    </p:spTree>
    <p:extLst>
      <p:ext uri="{BB962C8B-B14F-4D97-AF65-F5344CB8AC3E}">
        <p14:creationId xmlns:p14="http://schemas.microsoft.com/office/powerpoint/2010/main" val="2137764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CCF4C-3794-1C32-B2B6-FFAFD4C3CE18}"/>
              </a:ext>
            </a:extLst>
          </p:cNvPr>
          <p:cNvSpPr>
            <a:spLocks noGrp="1"/>
          </p:cNvSpPr>
          <p:nvPr>
            <p:ph type="title"/>
          </p:nvPr>
        </p:nvSpPr>
        <p:spPr/>
        <p:txBody>
          <a:bodyPr/>
          <a:lstStyle/>
          <a:p>
            <a:r>
              <a:rPr lang="en-US" dirty="0"/>
              <a:t>Tasks done on the first Assignment</a:t>
            </a:r>
          </a:p>
        </p:txBody>
      </p:sp>
      <p:sp>
        <p:nvSpPr>
          <p:cNvPr id="3" name="Content Placeholder 2">
            <a:extLst>
              <a:ext uri="{FF2B5EF4-FFF2-40B4-BE49-F238E27FC236}">
                <a16:creationId xmlns:a16="http://schemas.microsoft.com/office/drawing/2014/main" id="{78075D96-9B21-F3D5-4E5B-D8867448343C}"/>
              </a:ext>
            </a:extLst>
          </p:cNvPr>
          <p:cNvSpPr>
            <a:spLocks noGrp="1"/>
          </p:cNvSpPr>
          <p:nvPr>
            <p:ph idx="1"/>
          </p:nvPr>
        </p:nvSpPr>
        <p:spPr/>
        <p:txBody>
          <a:bodyPr>
            <a:normAutofit fontScale="92500" lnSpcReduction="20000"/>
          </a:bodyPr>
          <a:lstStyle/>
          <a:p>
            <a:pPr marL="0" indent="0">
              <a:buNone/>
            </a:pPr>
            <a:endParaRPr lang="en-GB" dirty="0">
              <a:effectLst/>
              <a:latin typeface="Arial" panose="020B0604020202020204" pitchFamily="34" charset="0"/>
            </a:endParaRPr>
          </a:p>
          <a:p>
            <a:pPr algn="l"/>
            <a:r>
              <a:rPr lang="en-GB" dirty="0">
                <a:effectLst/>
                <a:latin typeface="Arial" panose="020B0604020202020204" pitchFamily="34" charset="0"/>
              </a:rPr>
              <a:t> </a:t>
            </a:r>
            <a:r>
              <a:rPr lang="en-GB" b="0" i="0" u="none" strike="noStrike" dirty="0">
                <a:solidFill>
                  <a:srgbClr val="0D0D0D"/>
                </a:solidFill>
                <a:effectLst/>
                <a:latin typeface="Söhne"/>
              </a:rPr>
              <a:t>The time series data was thoroughly explored and analysed to identify patterns inherent in  real-world time series data. The findings were documented, and a comprehensive technical report was prepared, incorporating informative graphs to substantiate key arguments.</a:t>
            </a:r>
          </a:p>
          <a:p>
            <a:pPr algn="l"/>
            <a:r>
              <a:rPr lang="en-GB" b="0" i="0" u="none" strike="noStrike" dirty="0">
                <a:solidFill>
                  <a:srgbClr val="0D0D0D"/>
                </a:solidFill>
                <a:effectLst/>
                <a:latin typeface="Söhne"/>
              </a:rPr>
              <a:t> Upon examination, the dataset revealed an additive trend and multiplicative seasonality, with an additional weekly seasonality identified through rigorous analysis. Statistical tests were employed to supplement visual analysis, facilitating the interpretation of results and addressing any discrepancies. Autocorrelation function (ACF) and partial autocorrelation function (PACF) graphs were generated and examined. </a:t>
            </a:r>
          </a:p>
          <a:p>
            <a:pPr algn="l"/>
            <a:r>
              <a:rPr lang="en-GB" b="0" i="0" u="none" strike="noStrike" dirty="0">
                <a:solidFill>
                  <a:srgbClr val="0D0D0D"/>
                </a:solidFill>
                <a:effectLst/>
                <a:latin typeface="Söhne"/>
              </a:rPr>
              <a:t>In conclusion, a summary of patterns observed across all individual time series within the group was provided. Commonalities and differences among the time series patterns were </a:t>
            </a:r>
            <a:r>
              <a:rPr lang="en-GB" b="0" i="0" u="none" strike="noStrike" dirty="0" err="1">
                <a:solidFill>
                  <a:srgbClr val="0D0D0D"/>
                </a:solidFill>
                <a:effectLst/>
                <a:latin typeface="Söhne"/>
              </a:rPr>
              <a:t>analyzed</a:t>
            </a:r>
            <a:r>
              <a:rPr lang="en-GB" b="0" i="0" u="none" strike="noStrike" dirty="0">
                <a:solidFill>
                  <a:srgbClr val="0D0D0D"/>
                </a:solidFill>
                <a:effectLst/>
                <a:latin typeface="Söhne"/>
              </a:rPr>
              <a:t>, considering their similarity or dissimilarity, and implications for the automated forecasting of similar time series data were discussed.</a:t>
            </a:r>
          </a:p>
          <a:p>
            <a:pPr marL="0" indent="0" algn="l">
              <a:buNone/>
            </a:pPr>
            <a:endParaRPr lang="en-GB" b="0" i="0" u="none" strike="noStrike" dirty="0">
              <a:solidFill>
                <a:srgbClr val="0D0D0D"/>
              </a:solidFill>
              <a:effectLst/>
              <a:latin typeface="Söhne"/>
            </a:endParaRPr>
          </a:p>
          <a:p>
            <a:endParaRPr lang="en-US" dirty="0"/>
          </a:p>
        </p:txBody>
      </p:sp>
    </p:spTree>
    <p:extLst>
      <p:ext uri="{BB962C8B-B14F-4D97-AF65-F5344CB8AC3E}">
        <p14:creationId xmlns:p14="http://schemas.microsoft.com/office/powerpoint/2010/main" val="2425404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DEFB1-A0A2-BD8E-A888-48510D6EDDE2}"/>
              </a:ext>
            </a:extLst>
          </p:cNvPr>
          <p:cNvSpPr>
            <a:spLocks noGrp="1"/>
          </p:cNvSpPr>
          <p:nvPr>
            <p:ph type="title"/>
          </p:nvPr>
        </p:nvSpPr>
        <p:spPr/>
        <p:txBody>
          <a:bodyPr/>
          <a:lstStyle/>
          <a:p>
            <a:r>
              <a:rPr lang="en-US" dirty="0"/>
              <a:t>Tasks done on the Second Assignment</a:t>
            </a:r>
          </a:p>
        </p:txBody>
      </p:sp>
      <p:sp>
        <p:nvSpPr>
          <p:cNvPr id="3" name="Content Placeholder 2">
            <a:extLst>
              <a:ext uri="{FF2B5EF4-FFF2-40B4-BE49-F238E27FC236}">
                <a16:creationId xmlns:a16="http://schemas.microsoft.com/office/drawing/2014/main" id="{0AC634CA-B52E-48F6-22EE-8D4CB10A4D7E}"/>
              </a:ext>
            </a:extLst>
          </p:cNvPr>
          <p:cNvSpPr>
            <a:spLocks noGrp="1"/>
          </p:cNvSpPr>
          <p:nvPr>
            <p:ph idx="1"/>
          </p:nvPr>
        </p:nvSpPr>
        <p:spPr/>
        <p:txBody>
          <a:bodyPr/>
          <a:lstStyle/>
          <a:p>
            <a:r>
              <a:rPr lang="en-GB" b="0" i="0" u="none" strike="noStrike" dirty="0">
                <a:solidFill>
                  <a:srgbClr val="0D0D0D"/>
                </a:solidFill>
                <a:effectLst/>
                <a:latin typeface="Söhne"/>
              </a:rPr>
              <a:t>Constructed and evaluated seven forecasting models, including exponential smoothing, ARIMA, linear regression, and neural networks.</a:t>
            </a:r>
          </a:p>
          <a:p>
            <a:r>
              <a:rPr lang="en-GB" b="0" i="0" u="none" strike="noStrike" dirty="0">
                <a:solidFill>
                  <a:srgbClr val="0D0D0D"/>
                </a:solidFill>
                <a:effectLst/>
                <a:latin typeface="Söhne"/>
              </a:rPr>
              <a:t>Assessed model performance using metrics such as RMSE, MAE, MAPE, AIC, and BIC, alongside time series cross-validation techniques.</a:t>
            </a:r>
          </a:p>
          <a:p>
            <a:r>
              <a:rPr lang="en-GB" b="0" i="0" u="none" strike="noStrike" dirty="0">
                <a:solidFill>
                  <a:srgbClr val="0D0D0D"/>
                </a:solidFill>
                <a:effectLst/>
                <a:latin typeface="Söhne"/>
              </a:rPr>
              <a:t>Compared model performance against Naïve and Seasonal Naïve models to determine the best-fit model for forecasting ATM withdrawal data.</a:t>
            </a:r>
          </a:p>
          <a:p>
            <a:endParaRPr lang="en-US" dirty="0"/>
          </a:p>
          <a:p>
            <a:endParaRPr lang="en-US" dirty="0"/>
          </a:p>
        </p:txBody>
      </p:sp>
    </p:spTree>
    <p:extLst>
      <p:ext uri="{BB962C8B-B14F-4D97-AF65-F5344CB8AC3E}">
        <p14:creationId xmlns:p14="http://schemas.microsoft.com/office/powerpoint/2010/main" val="1260063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83622-9D83-F10E-9E34-61F2F4D5D619}"/>
              </a:ext>
            </a:extLst>
          </p:cNvPr>
          <p:cNvSpPr>
            <a:spLocks noGrp="1"/>
          </p:cNvSpPr>
          <p:nvPr>
            <p:ph type="title"/>
          </p:nvPr>
        </p:nvSpPr>
        <p:spPr/>
        <p:txBody>
          <a:bodyPr/>
          <a:lstStyle/>
          <a:p>
            <a:r>
              <a:rPr lang="en-US" dirty="0"/>
              <a:t>Time series</a:t>
            </a:r>
          </a:p>
        </p:txBody>
      </p:sp>
      <p:pic>
        <p:nvPicPr>
          <p:cNvPr id="5" name="Content Placeholder 4" descr="A graph of time and time&#10;&#10;Description automatically generated">
            <a:extLst>
              <a:ext uri="{FF2B5EF4-FFF2-40B4-BE49-F238E27FC236}">
                <a16:creationId xmlns:a16="http://schemas.microsoft.com/office/drawing/2014/main" id="{3424B3AE-6BCE-CAA6-32CC-0FB221C79FC5}"/>
              </a:ext>
            </a:extLst>
          </p:cNvPr>
          <p:cNvPicPr>
            <a:picLocks noGrp="1" noChangeAspect="1"/>
          </p:cNvPicPr>
          <p:nvPr>
            <p:ph idx="1"/>
          </p:nvPr>
        </p:nvPicPr>
        <p:blipFill>
          <a:blip r:embed="rId2"/>
          <a:stretch>
            <a:fillRect/>
          </a:stretch>
        </p:blipFill>
        <p:spPr>
          <a:xfrm>
            <a:off x="593157" y="2659944"/>
            <a:ext cx="5592491" cy="3416300"/>
          </a:xfrm>
        </p:spPr>
      </p:pic>
      <p:pic>
        <p:nvPicPr>
          <p:cNvPr id="9" name="Picture 8" descr="A graph of data and a chart of data&#10;&#10;Description automatically generated with medium confidence">
            <a:extLst>
              <a:ext uri="{FF2B5EF4-FFF2-40B4-BE49-F238E27FC236}">
                <a16:creationId xmlns:a16="http://schemas.microsoft.com/office/drawing/2014/main" id="{1D9A5D5F-D9C6-0857-03B7-905FFB94DD4E}"/>
              </a:ext>
            </a:extLst>
          </p:cNvPr>
          <p:cNvPicPr>
            <a:picLocks noChangeAspect="1"/>
          </p:cNvPicPr>
          <p:nvPr/>
        </p:nvPicPr>
        <p:blipFill>
          <a:blip r:embed="rId3"/>
          <a:stretch>
            <a:fillRect/>
          </a:stretch>
        </p:blipFill>
        <p:spPr>
          <a:xfrm>
            <a:off x="6185648" y="2244149"/>
            <a:ext cx="5337942" cy="4000007"/>
          </a:xfrm>
          <a:prstGeom prst="rect">
            <a:avLst/>
          </a:prstGeom>
        </p:spPr>
      </p:pic>
    </p:spTree>
    <p:extLst>
      <p:ext uri="{BB962C8B-B14F-4D97-AF65-F5344CB8AC3E}">
        <p14:creationId xmlns:p14="http://schemas.microsoft.com/office/powerpoint/2010/main" val="2743724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F3AF5-F5D4-5230-34FC-A6A85BC32379}"/>
              </a:ext>
            </a:extLst>
          </p:cNvPr>
          <p:cNvSpPr>
            <a:spLocks noGrp="1"/>
          </p:cNvSpPr>
          <p:nvPr>
            <p:ph type="title"/>
          </p:nvPr>
        </p:nvSpPr>
        <p:spPr/>
        <p:txBody>
          <a:bodyPr/>
          <a:lstStyle/>
          <a:p>
            <a:r>
              <a:rPr lang="en-US"/>
              <a:t>Presence of seasonality</a:t>
            </a:r>
            <a:endParaRPr lang="en-US" dirty="0"/>
          </a:p>
        </p:txBody>
      </p:sp>
      <p:pic>
        <p:nvPicPr>
          <p:cNvPr id="15" name="Content Placeholder 14" descr="A graph with green and black lines&#10;&#10;Description automatically generated with medium confidence">
            <a:extLst>
              <a:ext uri="{FF2B5EF4-FFF2-40B4-BE49-F238E27FC236}">
                <a16:creationId xmlns:a16="http://schemas.microsoft.com/office/drawing/2014/main" id="{AA534702-D083-B2B4-E470-4553C613604E}"/>
              </a:ext>
            </a:extLst>
          </p:cNvPr>
          <p:cNvPicPr>
            <a:picLocks noGrp="1" noChangeAspect="1"/>
          </p:cNvPicPr>
          <p:nvPr>
            <p:ph idx="1"/>
          </p:nvPr>
        </p:nvPicPr>
        <p:blipFill>
          <a:blip r:embed="rId2"/>
          <a:stretch>
            <a:fillRect/>
          </a:stretch>
        </p:blipFill>
        <p:spPr>
          <a:xfrm>
            <a:off x="6096000" y="2678352"/>
            <a:ext cx="5873533" cy="2998162"/>
          </a:xfrm>
        </p:spPr>
      </p:pic>
      <p:pic>
        <p:nvPicPr>
          <p:cNvPr id="19" name="Picture 18" descr="A graph of blue lines&#10;&#10;Description automatically generated">
            <a:extLst>
              <a:ext uri="{FF2B5EF4-FFF2-40B4-BE49-F238E27FC236}">
                <a16:creationId xmlns:a16="http://schemas.microsoft.com/office/drawing/2014/main" id="{9C47353C-FAB4-46F6-9645-8FBCC1103E7D}"/>
              </a:ext>
            </a:extLst>
          </p:cNvPr>
          <p:cNvPicPr>
            <a:picLocks noChangeAspect="1"/>
          </p:cNvPicPr>
          <p:nvPr/>
        </p:nvPicPr>
        <p:blipFill>
          <a:blip r:embed="rId3"/>
          <a:stretch>
            <a:fillRect/>
          </a:stretch>
        </p:blipFill>
        <p:spPr>
          <a:xfrm>
            <a:off x="222467" y="2513446"/>
            <a:ext cx="5662543" cy="3000664"/>
          </a:xfrm>
          <a:prstGeom prst="rect">
            <a:avLst/>
          </a:prstGeom>
        </p:spPr>
      </p:pic>
    </p:spTree>
    <p:extLst>
      <p:ext uri="{BB962C8B-B14F-4D97-AF65-F5344CB8AC3E}">
        <p14:creationId xmlns:p14="http://schemas.microsoft.com/office/powerpoint/2010/main" val="3492148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12"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14" name="Freeform: Shape 13">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16"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65634CDA-94E1-84AA-34C2-C2374EF11C83}"/>
              </a:ext>
            </a:extLst>
          </p:cNvPr>
          <p:cNvSpPr>
            <a:spLocks noGrp="1"/>
          </p:cNvSpPr>
          <p:nvPr>
            <p:ph type="title"/>
          </p:nvPr>
        </p:nvSpPr>
        <p:spPr>
          <a:xfrm>
            <a:off x="639098" y="629265"/>
            <a:ext cx="5132438" cy="1622322"/>
          </a:xfrm>
        </p:spPr>
        <p:txBody>
          <a:bodyPr>
            <a:normAutofit/>
          </a:bodyPr>
          <a:lstStyle/>
          <a:p>
            <a:r>
              <a:rPr lang="en-US" dirty="0">
                <a:solidFill>
                  <a:srgbClr val="EBEBEB"/>
                </a:solidFill>
              </a:rPr>
              <a:t>ACF / PACF analysis</a:t>
            </a:r>
          </a:p>
        </p:txBody>
      </p:sp>
      <p:pic>
        <p:nvPicPr>
          <p:cNvPr id="5" name="Picture 4" descr="A screenshot of a graph&#10;&#10;Description automatically generated">
            <a:extLst>
              <a:ext uri="{FF2B5EF4-FFF2-40B4-BE49-F238E27FC236}">
                <a16:creationId xmlns:a16="http://schemas.microsoft.com/office/drawing/2014/main" id="{52996C25-1ED5-BC59-09B5-DA0C54255519}"/>
              </a:ext>
            </a:extLst>
          </p:cNvPr>
          <p:cNvPicPr>
            <a:picLocks noChangeAspect="1"/>
          </p:cNvPicPr>
          <p:nvPr/>
        </p:nvPicPr>
        <p:blipFill>
          <a:blip r:embed="rId2"/>
          <a:stretch>
            <a:fillRect/>
          </a:stretch>
        </p:blipFill>
        <p:spPr>
          <a:xfrm>
            <a:off x="6700827" y="1719712"/>
            <a:ext cx="5479639" cy="4159411"/>
          </a:xfrm>
          <a:prstGeom prst="rect">
            <a:avLst/>
          </a:prstGeom>
        </p:spPr>
      </p:pic>
      <p:sp>
        <p:nvSpPr>
          <p:cNvPr id="18" name="Rectangle 17">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7D54CF20-CCF1-1B47-E7DC-DECDC053BE40}"/>
              </a:ext>
            </a:extLst>
          </p:cNvPr>
          <p:cNvSpPr>
            <a:spLocks noGrp="1"/>
          </p:cNvSpPr>
          <p:nvPr>
            <p:ph idx="1"/>
          </p:nvPr>
        </p:nvSpPr>
        <p:spPr>
          <a:xfrm>
            <a:off x="639098" y="2418735"/>
            <a:ext cx="5132439" cy="3811742"/>
          </a:xfrm>
        </p:spPr>
        <p:txBody>
          <a:bodyPr anchor="ctr">
            <a:normAutofit/>
          </a:bodyPr>
          <a:lstStyle/>
          <a:p>
            <a:r>
              <a:rPr lang="en-GB" dirty="0">
                <a:solidFill>
                  <a:schemeClr val="tx1"/>
                </a:solidFill>
                <a:latin typeface="Söhne"/>
              </a:rPr>
              <a:t>F</a:t>
            </a:r>
            <a:r>
              <a:rPr lang="en-GB" b="0" i="0" u="none" strike="noStrike" dirty="0">
                <a:solidFill>
                  <a:schemeClr val="tx1"/>
                </a:solidFill>
                <a:effectLst/>
                <a:latin typeface="Söhne"/>
              </a:rPr>
              <a:t>irst-order differencing was applied to the time series with a lag of 1 to remove any trend. Then, the seasonal component was estimated by </a:t>
            </a:r>
            <a:r>
              <a:rPr lang="en-GB" b="0" i="0" u="none" strike="noStrike" dirty="0" err="1">
                <a:solidFill>
                  <a:schemeClr val="tx1"/>
                </a:solidFill>
                <a:effectLst/>
                <a:latin typeface="Söhne"/>
              </a:rPr>
              <a:t>analyzing</a:t>
            </a:r>
            <a:r>
              <a:rPr lang="en-GB" b="0" i="0" u="none" strike="noStrike" dirty="0">
                <a:solidFill>
                  <a:schemeClr val="tx1"/>
                </a:solidFill>
                <a:effectLst/>
                <a:latin typeface="Söhne"/>
              </a:rPr>
              <a:t> the data with a lag of 7 to identify recurring patterns. Subsequently, the ACF and PACF plots of Series were </a:t>
            </a:r>
            <a:r>
              <a:rPr lang="en-GB" b="0" i="0" u="none" strike="noStrike" dirty="0" err="1">
                <a:solidFill>
                  <a:schemeClr val="tx1"/>
                </a:solidFill>
                <a:effectLst/>
                <a:latin typeface="Söhne"/>
              </a:rPr>
              <a:t>analyzed</a:t>
            </a:r>
            <a:r>
              <a:rPr lang="en-GB" b="0" i="0" u="none" strike="noStrike" dirty="0">
                <a:solidFill>
                  <a:schemeClr val="tx1"/>
                </a:solidFill>
                <a:effectLst/>
                <a:latin typeface="Söhne"/>
              </a:rPr>
              <a:t>. The ACF plot suggests potential non-stationarity in the data, while the PACF plot reveals significant lags occurring at intervals of 7, with a decreasing level of significance.</a:t>
            </a:r>
            <a:endParaRPr lang="en-US" dirty="0">
              <a:solidFill>
                <a:schemeClr val="tx1"/>
              </a:solidFill>
            </a:endParaRPr>
          </a:p>
        </p:txBody>
      </p:sp>
    </p:spTree>
    <p:extLst>
      <p:ext uri="{BB962C8B-B14F-4D97-AF65-F5344CB8AC3E}">
        <p14:creationId xmlns:p14="http://schemas.microsoft.com/office/powerpoint/2010/main" val="333648844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3759D-BA2D-9200-135D-4A849A1BDBC7}"/>
              </a:ext>
            </a:extLst>
          </p:cNvPr>
          <p:cNvSpPr>
            <a:spLocks noGrp="1"/>
          </p:cNvSpPr>
          <p:nvPr>
            <p:ph type="title"/>
          </p:nvPr>
        </p:nvSpPr>
        <p:spPr/>
        <p:txBody>
          <a:bodyPr/>
          <a:lstStyle/>
          <a:p>
            <a:r>
              <a:rPr lang="en-US" dirty="0"/>
              <a:t>Model building </a:t>
            </a:r>
          </a:p>
        </p:txBody>
      </p:sp>
      <p:sp>
        <p:nvSpPr>
          <p:cNvPr id="3" name="Content Placeholder 2">
            <a:extLst>
              <a:ext uri="{FF2B5EF4-FFF2-40B4-BE49-F238E27FC236}">
                <a16:creationId xmlns:a16="http://schemas.microsoft.com/office/drawing/2014/main" id="{3A58D2AB-4ECA-B833-04F2-922F9DE09D18}"/>
              </a:ext>
            </a:extLst>
          </p:cNvPr>
          <p:cNvSpPr>
            <a:spLocks noGrp="1"/>
          </p:cNvSpPr>
          <p:nvPr>
            <p:ph idx="1"/>
          </p:nvPr>
        </p:nvSpPr>
        <p:spPr/>
        <p:txBody>
          <a:bodyPr>
            <a:normAutofit fontScale="92500"/>
          </a:bodyPr>
          <a:lstStyle/>
          <a:p>
            <a:r>
              <a:rPr lang="en-GB" b="0" i="0" u="none" strike="noStrike" dirty="0">
                <a:solidFill>
                  <a:srgbClr val="0D0D0D"/>
                </a:solidFill>
                <a:effectLst/>
                <a:latin typeface="Söhne"/>
              </a:rPr>
              <a:t>7 models were developed, consi</a:t>
            </a:r>
            <a:r>
              <a:rPr lang="en-GB" dirty="0">
                <a:solidFill>
                  <a:srgbClr val="0D0D0D"/>
                </a:solidFill>
                <a:latin typeface="Söhne"/>
              </a:rPr>
              <a:t>s</a:t>
            </a:r>
            <a:r>
              <a:rPr lang="en-GB" b="0" i="0" u="none" strike="noStrike" dirty="0">
                <a:solidFill>
                  <a:srgbClr val="0D0D0D"/>
                </a:solidFill>
                <a:effectLst/>
                <a:latin typeface="Söhne"/>
              </a:rPr>
              <a:t>ting of 2 exponential smoothing, 2  ARIMA, 2 regression, and one neural network model. </a:t>
            </a:r>
          </a:p>
          <a:p>
            <a:r>
              <a:rPr lang="en-GB" b="0" i="0" u="none" strike="noStrike" dirty="0">
                <a:solidFill>
                  <a:srgbClr val="0D0D0D"/>
                </a:solidFill>
                <a:effectLst/>
                <a:latin typeface="Söhne"/>
              </a:rPr>
              <a:t>A manual exponential smoothing model was created using ETS, while the automatic model building involved a grid search to determine optimal alpha, beta, and gamma values.</a:t>
            </a:r>
          </a:p>
          <a:p>
            <a:r>
              <a:rPr lang="en-GB" b="0" i="0" u="none" strike="noStrike" dirty="0">
                <a:solidFill>
                  <a:srgbClr val="0D0D0D"/>
                </a:solidFill>
                <a:effectLst/>
                <a:latin typeface="Söhne"/>
              </a:rPr>
              <a:t>The ARIMA modelling process resulted in the creation of two models. One was manually specified with ARIMA parameters, whereas the other underwent an automatic grid search to identify the best values for p, d, and q.</a:t>
            </a:r>
          </a:p>
          <a:p>
            <a:r>
              <a:rPr lang="en-GB" b="0" i="0" u="none" strike="noStrike" dirty="0">
                <a:solidFill>
                  <a:srgbClr val="0D0D0D"/>
                </a:solidFill>
                <a:effectLst/>
                <a:latin typeface="Söhne"/>
              </a:rPr>
              <a:t>Two linear regression models were created. One was manually constructed employing traditional regression methodologies, while the other underwent an automated optimization process, utilizing a grid search to identify the most effective combination of features and regularization parameters.</a:t>
            </a:r>
          </a:p>
          <a:p>
            <a:endParaRPr lang="en-GB" dirty="0">
              <a:effectLst/>
              <a:latin typeface="Helvetica" pitchFamily="2" charset="0"/>
            </a:endParaRPr>
          </a:p>
        </p:txBody>
      </p:sp>
    </p:spTree>
    <p:extLst>
      <p:ext uri="{BB962C8B-B14F-4D97-AF65-F5344CB8AC3E}">
        <p14:creationId xmlns:p14="http://schemas.microsoft.com/office/powerpoint/2010/main" val="2869233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9FAA9-0B49-1657-161F-C4F202794261}"/>
              </a:ext>
            </a:extLst>
          </p:cNvPr>
          <p:cNvSpPr>
            <a:spLocks noGrp="1"/>
          </p:cNvSpPr>
          <p:nvPr>
            <p:ph type="title"/>
          </p:nvPr>
        </p:nvSpPr>
        <p:spPr/>
        <p:txBody>
          <a:bodyPr/>
          <a:lstStyle/>
          <a:p>
            <a:r>
              <a:rPr lang="en-US" dirty="0"/>
              <a:t>Exponential smoothing</a:t>
            </a:r>
          </a:p>
        </p:txBody>
      </p:sp>
      <p:sp>
        <p:nvSpPr>
          <p:cNvPr id="3" name="Content Placeholder 2">
            <a:extLst>
              <a:ext uri="{FF2B5EF4-FFF2-40B4-BE49-F238E27FC236}">
                <a16:creationId xmlns:a16="http://schemas.microsoft.com/office/drawing/2014/main" id="{11D544B6-D7DF-7AE7-7DC2-18D5FD7D0A52}"/>
              </a:ext>
            </a:extLst>
          </p:cNvPr>
          <p:cNvSpPr>
            <a:spLocks noGrp="1"/>
          </p:cNvSpPr>
          <p:nvPr>
            <p:ph idx="1"/>
          </p:nvPr>
        </p:nvSpPr>
        <p:spPr>
          <a:xfrm>
            <a:off x="1653719" y="2603500"/>
            <a:ext cx="3721846" cy="486064"/>
          </a:xfrm>
        </p:spPr>
        <p:txBody>
          <a:bodyPr/>
          <a:lstStyle/>
          <a:p>
            <a:pPr marL="0" indent="0">
              <a:buNone/>
            </a:pPr>
            <a:r>
              <a:rPr lang="en-US" dirty="0"/>
              <a:t>Automatic model</a:t>
            </a:r>
          </a:p>
        </p:txBody>
      </p:sp>
      <p:pic>
        <p:nvPicPr>
          <p:cNvPr id="5" name="Picture 4" descr="A graph of a graph of a graph&#10;&#10;Description automatically generated with medium confidence">
            <a:extLst>
              <a:ext uri="{FF2B5EF4-FFF2-40B4-BE49-F238E27FC236}">
                <a16:creationId xmlns:a16="http://schemas.microsoft.com/office/drawing/2014/main" id="{91D16936-D051-4CC2-9633-6E549F85E661}"/>
              </a:ext>
            </a:extLst>
          </p:cNvPr>
          <p:cNvPicPr>
            <a:picLocks noChangeAspect="1"/>
          </p:cNvPicPr>
          <p:nvPr/>
        </p:nvPicPr>
        <p:blipFill>
          <a:blip r:embed="rId2"/>
          <a:stretch>
            <a:fillRect/>
          </a:stretch>
        </p:blipFill>
        <p:spPr>
          <a:xfrm>
            <a:off x="0" y="3310517"/>
            <a:ext cx="6467699" cy="3159178"/>
          </a:xfrm>
          <a:prstGeom prst="rect">
            <a:avLst/>
          </a:prstGeom>
        </p:spPr>
      </p:pic>
      <p:sp>
        <p:nvSpPr>
          <p:cNvPr id="6" name="TextBox 5">
            <a:extLst>
              <a:ext uri="{FF2B5EF4-FFF2-40B4-BE49-F238E27FC236}">
                <a16:creationId xmlns:a16="http://schemas.microsoft.com/office/drawing/2014/main" id="{FA357726-8A8A-5765-85D1-C6432DA439D3}"/>
              </a:ext>
            </a:extLst>
          </p:cNvPr>
          <p:cNvSpPr txBox="1"/>
          <p:nvPr/>
        </p:nvSpPr>
        <p:spPr>
          <a:xfrm>
            <a:off x="7897091" y="2603500"/>
            <a:ext cx="2784764" cy="369332"/>
          </a:xfrm>
          <a:prstGeom prst="rect">
            <a:avLst/>
          </a:prstGeom>
          <a:noFill/>
        </p:spPr>
        <p:txBody>
          <a:bodyPr wrap="square" rtlCol="0">
            <a:spAutoFit/>
          </a:bodyPr>
          <a:lstStyle/>
          <a:p>
            <a:r>
              <a:rPr lang="en-US" dirty="0"/>
              <a:t>Manual model </a:t>
            </a:r>
          </a:p>
        </p:txBody>
      </p:sp>
      <p:pic>
        <p:nvPicPr>
          <p:cNvPr id="8" name="Picture 7" descr="A diagram of a graph&#10;&#10;Description automatically generated with medium confidence">
            <a:extLst>
              <a:ext uri="{FF2B5EF4-FFF2-40B4-BE49-F238E27FC236}">
                <a16:creationId xmlns:a16="http://schemas.microsoft.com/office/drawing/2014/main" id="{9085BDD3-271D-F7AE-B1EF-5638EB2C74A3}"/>
              </a:ext>
            </a:extLst>
          </p:cNvPr>
          <p:cNvPicPr>
            <a:picLocks noChangeAspect="1"/>
          </p:cNvPicPr>
          <p:nvPr/>
        </p:nvPicPr>
        <p:blipFill>
          <a:blip r:embed="rId3"/>
          <a:stretch>
            <a:fillRect/>
          </a:stretch>
        </p:blipFill>
        <p:spPr>
          <a:xfrm>
            <a:off x="6218120" y="3675448"/>
            <a:ext cx="5863044" cy="1854538"/>
          </a:xfrm>
          <a:prstGeom prst="rect">
            <a:avLst/>
          </a:prstGeom>
        </p:spPr>
      </p:pic>
      <p:pic>
        <p:nvPicPr>
          <p:cNvPr id="12" name="Picture 11" descr="A table with numbers and figures&#10;&#10;Description automatically generated">
            <a:extLst>
              <a:ext uri="{FF2B5EF4-FFF2-40B4-BE49-F238E27FC236}">
                <a16:creationId xmlns:a16="http://schemas.microsoft.com/office/drawing/2014/main" id="{5514A9EC-D102-B055-A7F2-225DC6AE2BE5}"/>
              </a:ext>
            </a:extLst>
          </p:cNvPr>
          <p:cNvPicPr>
            <a:picLocks noChangeAspect="1"/>
          </p:cNvPicPr>
          <p:nvPr/>
        </p:nvPicPr>
        <p:blipFill rotWithShape="1">
          <a:blip r:embed="rId4"/>
          <a:srcRect t="30729"/>
          <a:stretch/>
        </p:blipFill>
        <p:spPr>
          <a:xfrm>
            <a:off x="6328956" y="5529986"/>
            <a:ext cx="5863044" cy="971205"/>
          </a:xfrm>
          <a:prstGeom prst="rect">
            <a:avLst/>
          </a:prstGeom>
        </p:spPr>
      </p:pic>
      <p:cxnSp>
        <p:nvCxnSpPr>
          <p:cNvPr id="14" name="Straight Connector 13">
            <a:extLst>
              <a:ext uri="{FF2B5EF4-FFF2-40B4-BE49-F238E27FC236}">
                <a16:creationId xmlns:a16="http://schemas.microsoft.com/office/drawing/2014/main" id="{D0F3D44F-AB7F-74FF-D51D-2E7D98D3C52D}"/>
              </a:ext>
            </a:extLst>
          </p:cNvPr>
          <p:cNvCxnSpPr>
            <a:cxnSpLocks/>
          </p:cNvCxnSpPr>
          <p:nvPr/>
        </p:nvCxnSpPr>
        <p:spPr>
          <a:xfrm>
            <a:off x="6218120" y="2603500"/>
            <a:ext cx="0" cy="3897691"/>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55785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9FAA9-0B49-1657-161F-C4F202794261}"/>
              </a:ext>
            </a:extLst>
          </p:cNvPr>
          <p:cNvSpPr>
            <a:spLocks noGrp="1"/>
          </p:cNvSpPr>
          <p:nvPr>
            <p:ph type="title"/>
          </p:nvPr>
        </p:nvSpPr>
        <p:spPr/>
        <p:txBody>
          <a:bodyPr/>
          <a:lstStyle/>
          <a:p>
            <a:r>
              <a:rPr lang="en-US" dirty="0"/>
              <a:t>Arima smoothing</a:t>
            </a:r>
          </a:p>
        </p:txBody>
      </p:sp>
      <p:sp>
        <p:nvSpPr>
          <p:cNvPr id="3" name="Content Placeholder 2">
            <a:extLst>
              <a:ext uri="{FF2B5EF4-FFF2-40B4-BE49-F238E27FC236}">
                <a16:creationId xmlns:a16="http://schemas.microsoft.com/office/drawing/2014/main" id="{11D544B6-D7DF-7AE7-7DC2-18D5FD7D0A52}"/>
              </a:ext>
            </a:extLst>
          </p:cNvPr>
          <p:cNvSpPr>
            <a:spLocks noGrp="1"/>
          </p:cNvSpPr>
          <p:nvPr>
            <p:ph idx="1"/>
          </p:nvPr>
        </p:nvSpPr>
        <p:spPr>
          <a:xfrm>
            <a:off x="1653719" y="2603500"/>
            <a:ext cx="3721846" cy="486064"/>
          </a:xfrm>
        </p:spPr>
        <p:txBody>
          <a:bodyPr/>
          <a:lstStyle/>
          <a:p>
            <a:pPr marL="0" indent="0">
              <a:buNone/>
            </a:pPr>
            <a:r>
              <a:rPr lang="en-US" dirty="0"/>
              <a:t>Automatic model</a:t>
            </a:r>
          </a:p>
        </p:txBody>
      </p:sp>
      <p:sp>
        <p:nvSpPr>
          <p:cNvPr id="6" name="TextBox 5">
            <a:extLst>
              <a:ext uri="{FF2B5EF4-FFF2-40B4-BE49-F238E27FC236}">
                <a16:creationId xmlns:a16="http://schemas.microsoft.com/office/drawing/2014/main" id="{FA357726-8A8A-5765-85D1-C6432DA439D3}"/>
              </a:ext>
            </a:extLst>
          </p:cNvPr>
          <p:cNvSpPr txBox="1"/>
          <p:nvPr/>
        </p:nvSpPr>
        <p:spPr>
          <a:xfrm>
            <a:off x="7897091" y="2603500"/>
            <a:ext cx="2784764" cy="369332"/>
          </a:xfrm>
          <a:prstGeom prst="rect">
            <a:avLst/>
          </a:prstGeom>
          <a:noFill/>
        </p:spPr>
        <p:txBody>
          <a:bodyPr wrap="square" rtlCol="0">
            <a:spAutoFit/>
          </a:bodyPr>
          <a:lstStyle/>
          <a:p>
            <a:r>
              <a:rPr lang="en-US" dirty="0"/>
              <a:t>Manual model </a:t>
            </a:r>
          </a:p>
        </p:txBody>
      </p:sp>
      <p:cxnSp>
        <p:nvCxnSpPr>
          <p:cNvPr id="14" name="Straight Connector 13">
            <a:extLst>
              <a:ext uri="{FF2B5EF4-FFF2-40B4-BE49-F238E27FC236}">
                <a16:creationId xmlns:a16="http://schemas.microsoft.com/office/drawing/2014/main" id="{D0F3D44F-AB7F-74FF-D51D-2E7D98D3C52D}"/>
              </a:ext>
            </a:extLst>
          </p:cNvPr>
          <p:cNvCxnSpPr>
            <a:cxnSpLocks/>
          </p:cNvCxnSpPr>
          <p:nvPr/>
        </p:nvCxnSpPr>
        <p:spPr>
          <a:xfrm>
            <a:off x="6218120" y="2603500"/>
            <a:ext cx="0" cy="3897691"/>
          </a:xfrm>
          <a:prstGeom prst="line">
            <a:avLst/>
          </a:prstGeom>
        </p:spPr>
        <p:style>
          <a:lnRef idx="3">
            <a:schemeClr val="dk1"/>
          </a:lnRef>
          <a:fillRef idx="0">
            <a:schemeClr val="dk1"/>
          </a:fillRef>
          <a:effectRef idx="2">
            <a:schemeClr val="dk1"/>
          </a:effectRef>
          <a:fontRef idx="minor">
            <a:schemeClr val="tx1"/>
          </a:fontRef>
        </p:style>
      </p:cxnSp>
      <p:pic>
        <p:nvPicPr>
          <p:cNvPr id="7" name="Picture 6" descr="A screenshot of a graph&#10;&#10;Description automatically generated">
            <a:extLst>
              <a:ext uri="{FF2B5EF4-FFF2-40B4-BE49-F238E27FC236}">
                <a16:creationId xmlns:a16="http://schemas.microsoft.com/office/drawing/2014/main" id="{10FACF72-8708-0816-B73C-8DDDA94D6F9A}"/>
              </a:ext>
            </a:extLst>
          </p:cNvPr>
          <p:cNvPicPr>
            <a:picLocks noChangeAspect="1"/>
          </p:cNvPicPr>
          <p:nvPr/>
        </p:nvPicPr>
        <p:blipFill>
          <a:blip r:embed="rId2"/>
          <a:stretch>
            <a:fillRect/>
          </a:stretch>
        </p:blipFill>
        <p:spPr>
          <a:xfrm>
            <a:off x="446593" y="3187321"/>
            <a:ext cx="5442002" cy="3050117"/>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C94ED790-E620-58DB-489D-00D202ED10AA}"/>
              </a:ext>
            </a:extLst>
          </p:cNvPr>
          <p:cNvPicPr>
            <a:picLocks noChangeAspect="1"/>
          </p:cNvPicPr>
          <p:nvPr/>
        </p:nvPicPr>
        <p:blipFill>
          <a:blip r:embed="rId3"/>
          <a:stretch>
            <a:fillRect/>
          </a:stretch>
        </p:blipFill>
        <p:spPr>
          <a:xfrm>
            <a:off x="6273742" y="2972832"/>
            <a:ext cx="5030425" cy="3815595"/>
          </a:xfrm>
          <a:prstGeom prst="rect">
            <a:avLst/>
          </a:prstGeom>
        </p:spPr>
      </p:pic>
    </p:spTree>
    <p:extLst>
      <p:ext uri="{BB962C8B-B14F-4D97-AF65-F5344CB8AC3E}">
        <p14:creationId xmlns:p14="http://schemas.microsoft.com/office/powerpoint/2010/main" val="18414247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88</TotalTime>
  <Words>481</Words>
  <Application>Microsoft Macintosh PowerPoint</Application>
  <PresentationFormat>Widescreen</PresentationFormat>
  <Paragraphs>30</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Century Gothic</vt:lpstr>
      <vt:lpstr>Helvetica</vt:lpstr>
      <vt:lpstr>Söhne</vt:lpstr>
      <vt:lpstr>Wingdings 3</vt:lpstr>
      <vt:lpstr>Ion Boardroom</vt:lpstr>
      <vt:lpstr>Time series Forecasting </vt:lpstr>
      <vt:lpstr>Tasks done on the first Assignment</vt:lpstr>
      <vt:lpstr>Tasks done on the Second Assignment</vt:lpstr>
      <vt:lpstr>Time series</vt:lpstr>
      <vt:lpstr>Presence of seasonality</vt:lpstr>
      <vt:lpstr>ACF / PACF analysis</vt:lpstr>
      <vt:lpstr>Model building </vt:lpstr>
      <vt:lpstr>Exponential smoothing</vt:lpstr>
      <vt:lpstr>Arima smoothing</vt:lpstr>
      <vt:lpstr>Regression model</vt:lpstr>
      <vt:lpstr>Neural Network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Forecasting </dc:title>
  <dc:creator>Jeevan Prakash, Shivani</dc:creator>
  <cp:lastModifiedBy>Jeevan Prakash, Shivani</cp:lastModifiedBy>
  <cp:revision>7</cp:revision>
  <dcterms:created xsi:type="dcterms:W3CDTF">2024-04-16T11:48:17Z</dcterms:created>
  <dcterms:modified xsi:type="dcterms:W3CDTF">2024-04-16T13:17:01Z</dcterms:modified>
</cp:coreProperties>
</file>